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599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8D01"/>
    <a:srgbClr val="B8B8B8"/>
    <a:srgbClr val="6D5047"/>
    <a:srgbClr val="A8B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>
      <p:cViewPr>
        <p:scale>
          <a:sx n="104" d="100"/>
          <a:sy n="104" d="100"/>
        </p:scale>
        <p:origin x="1344" y="-296"/>
      </p:cViewPr>
      <p:guideLst>
        <p:guide orient="horz" pos="3612"/>
        <p:guide orient="horz" pos="2160"/>
        <p:guide pos="59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F767E-AA9F-8E4A-82B0-324AE0F379E5}" type="doc">
      <dgm:prSet loTypeId="urn:microsoft.com/office/officeart/2005/8/layout/chevron1" loCatId="" qsTypeId="urn:microsoft.com/office/officeart/2005/8/quickstyle/simple4" qsCatId="simple" csTypeId="urn:microsoft.com/office/officeart/2005/8/colors/colorful3" csCatId="colorful" phldr="1"/>
      <dgm:spPr/>
    </dgm:pt>
    <dgm:pt modelId="{B5F764FE-DC06-154F-AC24-BBFC4B46C8D8}">
      <dgm:prSet phldrT="[Text]"/>
      <dgm:spPr/>
      <dgm:t>
        <a:bodyPr/>
        <a:lstStyle/>
        <a:p>
          <a:r>
            <a:rPr lang="en-US" dirty="0"/>
            <a:t>Modeling</a:t>
          </a:r>
        </a:p>
      </dgm:t>
    </dgm:pt>
    <dgm:pt modelId="{7E78902A-6932-7B41-B3B9-2A5E6A3D4648}" type="parTrans" cxnId="{55B424C4-4D5D-FD46-93B0-829CD6D5DCD8}">
      <dgm:prSet/>
      <dgm:spPr/>
      <dgm:t>
        <a:bodyPr/>
        <a:lstStyle/>
        <a:p>
          <a:endParaRPr lang="en-US"/>
        </a:p>
      </dgm:t>
    </dgm:pt>
    <dgm:pt modelId="{0046ADAA-5C3A-2347-9C2A-A6FCB47CBF5E}" type="sibTrans" cxnId="{55B424C4-4D5D-FD46-93B0-829CD6D5DCD8}">
      <dgm:prSet/>
      <dgm:spPr/>
      <dgm:t>
        <a:bodyPr/>
        <a:lstStyle/>
        <a:p>
          <a:endParaRPr lang="en-US"/>
        </a:p>
      </dgm:t>
    </dgm:pt>
    <dgm:pt modelId="{248ADA28-12D1-5149-B970-39A4EB801FF8}">
      <dgm:prSet phldrT="[Text]"/>
      <dgm:spPr/>
      <dgm:t>
        <a:bodyPr/>
        <a:lstStyle/>
        <a:p>
          <a:r>
            <a:rPr lang="en-US" dirty="0"/>
            <a:t>Augmenting</a:t>
          </a:r>
        </a:p>
      </dgm:t>
    </dgm:pt>
    <dgm:pt modelId="{C74814BC-F9A4-8946-B326-D6F3545AF739}" type="parTrans" cxnId="{86579D18-CFD3-4449-B786-263B70A95991}">
      <dgm:prSet/>
      <dgm:spPr/>
      <dgm:t>
        <a:bodyPr/>
        <a:lstStyle/>
        <a:p>
          <a:endParaRPr lang="en-US"/>
        </a:p>
      </dgm:t>
    </dgm:pt>
    <dgm:pt modelId="{D3FCACD5-938F-AA4B-93C2-8F0EA23544F7}" type="sibTrans" cxnId="{86579D18-CFD3-4449-B786-263B70A95991}">
      <dgm:prSet/>
      <dgm:spPr/>
      <dgm:t>
        <a:bodyPr/>
        <a:lstStyle/>
        <a:p>
          <a:endParaRPr lang="en-US"/>
        </a:p>
      </dgm:t>
    </dgm:pt>
    <dgm:pt modelId="{A96BEFC5-9B33-444C-8BBB-C1E3BB91EED8}">
      <dgm:prSet phldrT="[Text]"/>
      <dgm:spPr/>
      <dgm:t>
        <a:bodyPr/>
        <a:lstStyle/>
        <a:p>
          <a:r>
            <a:rPr lang="en-US" dirty="0"/>
            <a:t>Computing</a:t>
          </a:r>
        </a:p>
      </dgm:t>
    </dgm:pt>
    <dgm:pt modelId="{61CDA301-A053-494A-A388-8ECB66DCA658}" type="parTrans" cxnId="{5FFDF678-9807-E64B-850D-93BAC7893DA1}">
      <dgm:prSet/>
      <dgm:spPr/>
      <dgm:t>
        <a:bodyPr/>
        <a:lstStyle/>
        <a:p>
          <a:endParaRPr lang="en-US"/>
        </a:p>
      </dgm:t>
    </dgm:pt>
    <dgm:pt modelId="{648C9488-6034-0E4B-A7B0-3E5200FD4680}" type="sibTrans" cxnId="{5FFDF678-9807-E64B-850D-93BAC7893DA1}">
      <dgm:prSet/>
      <dgm:spPr/>
      <dgm:t>
        <a:bodyPr/>
        <a:lstStyle/>
        <a:p>
          <a:endParaRPr lang="en-US"/>
        </a:p>
      </dgm:t>
    </dgm:pt>
    <dgm:pt modelId="{C74B6E62-5045-C84A-99B7-88CD2E044095}" type="pres">
      <dgm:prSet presAssocID="{3C1F767E-AA9F-8E4A-82B0-324AE0F379E5}" presName="Name0" presStyleCnt="0">
        <dgm:presLayoutVars>
          <dgm:dir/>
          <dgm:animLvl val="lvl"/>
          <dgm:resizeHandles val="exact"/>
        </dgm:presLayoutVars>
      </dgm:prSet>
      <dgm:spPr/>
    </dgm:pt>
    <dgm:pt modelId="{BE8DFBAF-01C2-2044-900D-B91F27574991}" type="pres">
      <dgm:prSet presAssocID="{B5F764FE-DC06-154F-AC24-BBFC4B46C8D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E6544-74B0-8B4B-91D4-90AED9CE404B}" type="pres">
      <dgm:prSet presAssocID="{0046ADAA-5C3A-2347-9C2A-A6FCB47CBF5E}" presName="parTxOnlySpace" presStyleCnt="0"/>
      <dgm:spPr/>
    </dgm:pt>
    <dgm:pt modelId="{23AA0A74-3476-B04E-A7B4-B7C9E25D1DD3}" type="pres">
      <dgm:prSet presAssocID="{248ADA28-12D1-5149-B970-39A4EB801FF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F55C7-F3DB-F74E-B246-1B6BA30C6FC0}" type="pres">
      <dgm:prSet presAssocID="{D3FCACD5-938F-AA4B-93C2-8F0EA23544F7}" presName="parTxOnlySpace" presStyleCnt="0"/>
      <dgm:spPr/>
    </dgm:pt>
    <dgm:pt modelId="{76C108F4-8DE6-3D41-92CA-900628DF50F9}" type="pres">
      <dgm:prSet presAssocID="{A96BEFC5-9B33-444C-8BBB-C1E3BB91EED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579D18-CFD3-4449-B786-263B70A95991}" srcId="{3C1F767E-AA9F-8E4A-82B0-324AE0F379E5}" destId="{248ADA28-12D1-5149-B970-39A4EB801FF8}" srcOrd="1" destOrd="0" parTransId="{C74814BC-F9A4-8946-B326-D6F3545AF739}" sibTransId="{D3FCACD5-938F-AA4B-93C2-8F0EA23544F7}"/>
    <dgm:cxn modelId="{55B424C4-4D5D-FD46-93B0-829CD6D5DCD8}" srcId="{3C1F767E-AA9F-8E4A-82B0-324AE0F379E5}" destId="{B5F764FE-DC06-154F-AC24-BBFC4B46C8D8}" srcOrd="0" destOrd="0" parTransId="{7E78902A-6932-7B41-B3B9-2A5E6A3D4648}" sibTransId="{0046ADAA-5C3A-2347-9C2A-A6FCB47CBF5E}"/>
    <dgm:cxn modelId="{ED8CF6D8-F43D-D442-8F08-BF5FDD0B2228}" type="presOf" srcId="{B5F764FE-DC06-154F-AC24-BBFC4B46C8D8}" destId="{BE8DFBAF-01C2-2044-900D-B91F27574991}" srcOrd="0" destOrd="0" presId="urn:microsoft.com/office/officeart/2005/8/layout/chevron1"/>
    <dgm:cxn modelId="{2710E5CE-B537-0847-A39F-F2FF6885E818}" type="presOf" srcId="{A96BEFC5-9B33-444C-8BBB-C1E3BB91EED8}" destId="{76C108F4-8DE6-3D41-92CA-900628DF50F9}" srcOrd="0" destOrd="0" presId="urn:microsoft.com/office/officeart/2005/8/layout/chevron1"/>
    <dgm:cxn modelId="{5FFDF678-9807-E64B-850D-93BAC7893DA1}" srcId="{3C1F767E-AA9F-8E4A-82B0-324AE0F379E5}" destId="{A96BEFC5-9B33-444C-8BBB-C1E3BB91EED8}" srcOrd="2" destOrd="0" parTransId="{61CDA301-A053-494A-A388-8ECB66DCA658}" sibTransId="{648C9488-6034-0E4B-A7B0-3E5200FD4680}"/>
    <dgm:cxn modelId="{963F29D0-D314-354C-BB50-6A33E0C78742}" type="presOf" srcId="{3C1F767E-AA9F-8E4A-82B0-324AE0F379E5}" destId="{C74B6E62-5045-C84A-99B7-88CD2E044095}" srcOrd="0" destOrd="0" presId="urn:microsoft.com/office/officeart/2005/8/layout/chevron1"/>
    <dgm:cxn modelId="{79293A5F-4AC0-B24D-A11A-1B7179F0689C}" type="presOf" srcId="{248ADA28-12D1-5149-B970-39A4EB801FF8}" destId="{23AA0A74-3476-B04E-A7B4-B7C9E25D1DD3}" srcOrd="0" destOrd="0" presId="urn:microsoft.com/office/officeart/2005/8/layout/chevron1"/>
    <dgm:cxn modelId="{366ACE24-1F0B-2945-9087-2CF18578565B}" type="presParOf" srcId="{C74B6E62-5045-C84A-99B7-88CD2E044095}" destId="{BE8DFBAF-01C2-2044-900D-B91F27574991}" srcOrd="0" destOrd="0" presId="urn:microsoft.com/office/officeart/2005/8/layout/chevron1"/>
    <dgm:cxn modelId="{E2F53D40-51CD-8D4D-8805-3A709867AB54}" type="presParOf" srcId="{C74B6E62-5045-C84A-99B7-88CD2E044095}" destId="{BFBE6544-74B0-8B4B-91D4-90AED9CE404B}" srcOrd="1" destOrd="0" presId="urn:microsoft.com/office/officeart/2005/8/layout/chevron1"/>
    <dgm:cxn modelId="{75F876BD-6DC7-2048-B93B-3B884769C0F7}" type="presParOf" srcId="{C74B6E62-5045-C84A-99B7-88CD2E044095}" destId="{23AA0A74-3476-B04E-A7B4-B7C9E25D1DD3}" srcOrd="2" destOrd="0" presId="urn:microsoft.com/office/officeart/2005/8/layout/chevron1"/>
    <dgm:cxn modelId="{04208153-7323-E749-A132-214B53B8B4D9}" type="presParOf" srcId="{C74B6E62-5045-C84A-99B7-88CD2E044095}" destId="{A3BF55C7-F3DB-F74E-B246-1B6BA30C6FC0}" srcOrd="3" destOrd="0" presId="urn:microsoft.com/office/officeart/2005/8/layout/chevron1"/>
    <dgm:cxn modelId="{77A6AE21-D3A4-BF4C-9092-932A8529E180}" type="presParOf" srcId="{C74B6E62-5045-C84A-99B7-88CD2E044095}" destId="{76C108F4-8DE6-3D41-92CA-900628DF50F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DFBAF-01C2-2044-900D-B91F27574991}">
      <dsp:nvSpPr>
        <dsp:cNvPr id="0" name=""/>
        <dsp:cNvSpPr/>
      </dsp:nvSpPr>
      <dsp:spPr>
        <a:xfrm>
          <a:off x="2005" y="0"/>
          <a:ext cx="2442828" cy="54864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Modeling</a:t>
          </a:r>
        </a:p>
      </dsp:txBody>
      <dsp:txXfrm>
        <a:off x="276326" y="0"/>
        <a:ext cx="1894187" cy="548641"/>
      </dsp:txXfrm>
    </dsp:sp>
    <dsp:sp modelId="{23AA0A74-3476-B04E-A7B4-B7C9E25D1DD3}">
      <dsp:nvSpPr>
        <dsp:cNvPr id="0" name=""/>
        <dsp:cNvSpPr/>
      </dsp:nvSpPr>
      <dsp:spPr>
        <a:xfrm>
          <a:off x="2200551" y="0"/>
          <a:ext cx="2442828" cy="548641"/>
        </a:xfrm>
        <a:prstGeom prst="chevron">
          <a:avLst/>
        </a:prstGeom>
        <a:gradFill rotWithShape="0">
          <a:gsLst>
            <a:gs pos="0">
              <a:schemeClr val="accent3">
                <a:hueOff val="5998274"/>
                <a:satOff val="39444"/>
                <a:lumOff val="-4902"/>
                <a:alphaOff val="0"/>
                <a:shade val="51000"/>
                <a:satMod val="130000"/>
              </a:schemeClr>
            </a:gs>
            <a:gs pos="80000">
              <a:schemeClr val="accent3">
                <a:hueOff val="5998274"/>
                <a:satOff val="39444"/>
                <a:lumOff val="-4902"/>
                <a:alphaOff val="0"/>
                <a:shade val="93000"/>
                <a:satMod val="130000"/>
              </a:schemeClr>
            </a:gs>
            <a:gs pos="100000">
              <a:schemeClr val="accent3">
                <a:hueOff val="5998274"/>
                <a:satOff val="39444"/>
                <a:lumOff val="-4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Augmenting</a:t>
          </a:r>
        </a:p>
      </dsp:txBody>
      <dsp:txXfrm>
        <a:off x="2474872" y="0"/>
        <a:ext cx="1894187" cy="548641"/>
      </dsp:txXfrm>
    </dsp:sp>
    <dsp:sp modelId="{76C108F4-8DE6-3D41-92CA-900628DF50F9}">
      <dsp:nvSpPr>
        <dsp:cNvPr id="0" name=""/>
        <dsp:cNvSpPr/>
      </dsp:nvSpPr>
      <dsp:spPr>
        <a:xfrm>
          <a:off x="4399097" y="0"/>
          <a:ext cx="2442828" cy="548641"/>
        </a:xfrm>
        <a:prstGeom prst="chevron">
          <a:avLst/>
        </a:prstGeom>
        <a:gradFill rotWithShape="0">
          <a:gsLst>
            <a:gs pos="0">
              <a:schemeClr val="accent3">
                <a:hueOff val="11996548"/>
                <a:satOff val="78888"/>
                <a:lumOff val="-9804"/>
                <a:alphaOff val="0"/>
                <a:shade val="51000"/>
                <a:satMod val="130000"/>
              </a:schemeClr>
            </a:gs>
            <a:gs pos="80000">
              <a:schemeClr val="accent3">
                <a:hueOff val="11996548"/>
                <a:satOff val="78888"/>
                <a:lumOff val="-9804"/>
                <a:alphaOff val="0"/>
                <a:shade val="93000"/>
                <a:satMod val="130000"/>
              </a:schemeClr>
            </a:gs>
            <a:gs pos="100000">
              <a:schemeClr val="accent3">
                <a:hueOff val="11996548"/>
                <a:satOff val="78888"/>
                <a:lumOff val="-98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Computing</a:t>
          </a:r>
        </a:p>
      </dsp:txBody>
      <dsp:txXfrm>
        <a:off x="4673418" y="0"/>
        <a:ext cx="1894187" cy="548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86BC-D6FA-432E-8229-C900A3CC2B28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61DF1-DA3B-4BE7-996B-D3A5EFCFD6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4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7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55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2492896"/>
            <a:ext cx="5112568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63888" y="3933057"/>
            <a:ext cx="5112568" cy="1296144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B8B8B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A458-908C-4281-A82E-ADA8D4F6872A}" type="datetime1">
              <a:rPr lang="fr-FR" smtClean="0"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67944" y="6381328"/>
            <a:ext cx="4104456" cy="36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Modèle de présentation Télécom SudParis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84539"/>
            <a:ext cx="1540571" cy="19765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805263"/>
            <a:ext cx="9144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3527914" y="5445224"/>
            <a:ext cx="1874777" cy="288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5402691" y="54452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7277468" y="5445224"/>
            <a:ext cx="1874777" cy="288032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institutionnel-rvb-b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13" y="5095651"/>
            <a:ext cx="1439998" cy="6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6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2686" y="1556793"/>
            <a:ext cx="7211144" cy="403244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2024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134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91880" y="2348880"/>
            <a:ext cx="4966320" cy="1251570"/>
          </a:xfrm>
        </p:spPr>
        <p:txBody>
          <a:bodyPr anchor="t"/>
          <a:lstStyle>
            <a:lvl1pPr>
              <a:defRPr>
                <a:solidFill>
                  <a:srgbClr val="6D504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91880" y="3886200"/>
            <a:ext cx="496855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B8B8B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527914" y="1844824"/>
            <a:ext cx="1874777" cy="288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5402691" y="18448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7277468" y="1844824"/>
            <a:ext cx="1874777" cy="288032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0" y="332656"/>
            <a:ext cx="205172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02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8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2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477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43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51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3050"/>
            <a:ext cx="1989857" cy="779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4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Modèle de présentation Télécom Bretagne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44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384053"/>
            <a:ext cx="1402632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66" y="6381328"/>
            <a:ext cx="533086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effectLst/>
              </a:defRPr>
            </a:lvl1pPr>
          </a:lstStyle>
          <a:p>
            <a:fld id="{3A5F5595-61AE-4AA6-B423-33EDBD1DAE12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28"/>
            <a:ext cx="7211144" cy="11243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2686" y="1556792"/>
            <a:ext cx="72111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552" y="6381328"/>
            <a:ext cx="87001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92696"/>
            <a:ext cx="467544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467544" y="692696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935088" y="692696"/>
            <a:ext cx="467544" cy="360040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1475656" y="6381328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436" y="6271696"/>
            <a:ext cx="491582" cy="491582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4067944" y="6384053"/>
            <a:ext cx="3672408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67943" y="6381328"/>
            <a:ext cx="3674823" cy="360000"/>
          </a:xfrm>
          <a:prstGeom prst="rect">
            <a:avLst/>
          </a:prstGeom>
          <a:noFill/>
        </p:spPr>
        <p:txBody>
          <a:bodyPr vert="horz" lIns="91440" tIns="45720" rIns="14400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fr-FR" dirty="0" smtClean="0"/>
              <a:t>Modèle de présentation Télécom Bretagne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112" y="6286500"/>
            <a:ext cx="455613" cy="45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00000"/>
        <a:buFont typeface="Wingdings" pitchFamily="2" charset="2"/>
        <a:buChar char="n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6D5047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─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gif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and Influence of Business Parameters on OTT Services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Diego Rivera </a:t>
            </a:r>
            <a:r>
              <a:rPr lang="fr-FR" dirty="0" err="1" smtClean="0"/>
              <a:t>Villagra</a:t>
            </a:r>
            <a:endParaRPr lang="fr-FR" dirty="0" smtClean="0"/>
          </a:p>
          <a:p>
            <a:r>
              <a:rPr lang="fr-FR" dirty="0" err="1" smtClean="0"/>
              <a:t>T</a:t>
            </a:r>
            <a:r>
              <a:rPr lang="es-ES" dirty="0" err="1" smtClean="0"/>
              <a:t>élécom</a:t>
            </a:r>
            <a:r>
              <a:rPr lang="es-ES" dirty="0" smtClean="0"/>
              <a:t> SudParis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5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Business-aware </a:t>
            </a:r>
            <a:r>
              <a:rPr lang="en-US" dirty="0" err="1" smtClean="0"/>
              <a:t>QoE</a:t>
            </a:r>
            <a:r>
              <a:rPr lang="en-US" dirty="0" smtClean="0"/>
              <a:t> Evaluation 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Analysis and Influence of Business Parameters on OTT Services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2</a:t>
            </a:fld>
            <a:endParaRPr lang="fr-F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233893" y="1251316"/>
            <a:ext cx="0" cy="41983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1265" y="1285606"/>
            <a:ext cx="0" cy="41983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62962" y="1320247"/>
            <a:ext cx="0" cy="41983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054992676"/>
              </p:ext>
            </p:extLst>
          </p:nvPr>
        </p:nvGraphicFramePr>
        <p:xfrm>
          <a:off x="1802766" y="5518573"/>
          <a:ext cx="6843931" cy="548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4653" y="4204830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OTT Service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" y="3350479"/>
            <a:ext cx="1662621" cy="688731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1735926" y="3575268"/>
            <a:ext cx="454073" cy="239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659464" y="3575267"/>
            <a:ext cx="454073" cy="239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269284">
            <a:off x="5593176" y="2984951"/>
            <a:ext cx="921124" cy="256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576" y="1911239"/>
            <a:ext cx="1441105" cy="8494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902" y="3270126"/>
            <a:ext cx="1405474" cy="8494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91" y="3267645"/>
            <a:ext cx="1405474" cy="84943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010002" y="2071788"/>
            <a:ext cx="1770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Quality Indicators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61403" y="3648418"/>
            <a:ext cx="770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</a:rPr>
              <a:t>QoE</a:t>
            </a:r>
            <a:r>
              <a:rPr lang="en-US" sz="1600" b="1" dirty="0">
                <a:solidFill>
                  <a:srgbClr val="C00000"/>
                </a:solidFill>
              </a:rPr>
              <a:t> Value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7562606" y="3829102"/>
            <a:ext cx="698797" cy="208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22459" y="4959963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QoE</a:t>
            </a:r>
            <a:r>
              <a:rPr lang="en-US" sz="1600" dirty="0"/>
              <a:t> Model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4768044" y="2528783"/>
            <a:ext cx="257768" cy="628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flipV="1">
            <a:off x="6896510" y="4310292"/>
            <a:ext cx="262486" cy="616508"/>
          </a:xfrm>
          <a:prstGeom prst="downArrow">
            <a:avLst/>
          </a:prstGeom>
          <a:solidFill>
            <a:srgbClr val="4E8F00"/>
          </a:solidFill>
          <a:ln>
            <a:solidFill>
              <a:srgbClr val="006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532" y="3605960"/>
            <a:ext cx="828443" cy="669692"/>
          </a:xfrm>
          <a:prstGeom prst="rect">
            <a:avLst/>
          </a:prstGeom>
        </p:spPr>
      </p:pic>
      <p:sp>
        <p:nvSpPr>
          <p:cNvPr id="26" name="Down Arrow 25"/>
          <p:cNvSpPr/>
          <p:nvPr/>
        </p:nvSpPr>
        <p:spPr>
          <a:xfrm>
            <a:off x="6902286" y="2844178"/>
            <a:ext cx="256710" cy="60080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ular Callout 26"/>
          <p:cNvSpPr/>
          <p:nvPr/>
        </p:nvSpPr>
        <p:spPr>
          <a:xfrm>
            <a:off x="7549278" y="4326135"/>
            <a:ext cx="1037241" cy="616508"/>
          </a:xfrm>
          <a:prstGeom prst="wedgeRoundRectCallout">
            <a:avLst>
              <a:gd name="adj1" fmla="val -83668"/>
              <a:gd name="adj2" fmla="val 2850"/>
              <a:gd name="adj3" fmla="val 16667"/>
            </a:avLst>
          </a:prstGeom>
          <a:solidFill>
            <a:srgbClr val="17740C"/>
          </a:solidFill>
          <a:ln>
            <a:solidFill>
              <a:srgbClr val="0744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QoE</a:t>
            </a:r>
            <a:r>
              <a:rPr lang="en-US" sz="1100" dirty="0" smtClean="0"/>
              <a:t> calculation Algorithm</a:t>
            </a:r>
            <a:endParaRPr lang="en-US" sz="11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7548969" y="2798970"/>
            <a:ext cx="1037551" cy="616508"/>
          </a:xfrm>
          <a:prstGeom prst="wedgeRoundRectCallout">
            <a:avLst>
              <a:gd name="adj1" fmla="val -83668"/>
              <a:gd name="adj2" fmla="val -3599"/>
              <a:gd name="adj3" fmla="val 1666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L-equivalent generation Algorithm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244442" y="4204830"/>
            <a:ext cx="140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EFSM Model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52987" y="4081719"/>
            <a:ext cx="1490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Augmented EFSM Model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1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Analysis and Influence of Business Parameters on OTT Services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791" y="4027280"/>
            <a:ext cx="5303564" cy="21329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5153" y="3783971"/>
            <a:ext cx="288032" cy="25202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err="1" smtClean="0"/>
              <a:t>Montimage</a:t>
            </a:r>
            <a:r>
              <a:rPr lang="en-US" sz="1200" dirty="0" smtClean="0"/>
              <a:t> Monitoring Tool (MMT)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425153" y="1479714"/>
            <a:ext cx="288032" cy="2304257"/>
          </a:xfrm>
          <a:prstGeom prst="rect">
            <a:avLst/>
          </a:prstGeom>
          <a:solidFill>
            <a:srgbClr val="4E8F00"/>
          </a:solidFill>
          <a:ln>
            <a:solidFill>
              <a:srgbClr val="006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Framework Implementation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3185" y="3776485"/>
            <a:ext cx="7869188" cy="748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601617" y="1327315"/>
            <a:ext cx="8384" cy="246414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001462" y="4603344"/>
            <a:ext cx="312123" cy="264206"/>
          </a:xfrm>
          <a:prstGeom prst="roundRect">
            <a:avLst>
              <a:gd name="adj" fmla="val 33491"/>
            </a:avLst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553" y="4603344"/>
            <a:ext cx="264206" cy="264206"/>
          </a:xfrm>
          <a:prstGeom prst="rect">
            <a:avLst/>
          </a:prstGeom>
        </p:spPr>
      </p:pic>
      <p:cxnSp>
        <p:nvCxnSpPr>
          <p:cNvPr id="14" name="Straight Connector 13"/>
          <p:cNvCxnSpPr>
            <a:stCxn id="23" idx="1"/>
          </p:cNvCxnSpPr>
          <p:nvPr/>
        </p:nvCxnSpPr>
        <p:spPr>
          <a:xfrm flipH="1" flipV="1">
            <a:off x="2057511" y="3818742"/>
            <a:ext cx="1968042" cy="916705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3" idx="1"/>
          </p:cNvCxnSpPr>
          <p:nvPr/>
        </p:nvCxnSpPr>
        <p:spPr>
          <a:xfrm flipH="1" flipV="1">
            <a:off x="2633575" y="3811256"/>
            <a:ext cx="1391978" cy="924191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3" idx="3"/>
          </p:cNvCxnSpPr>
          <p:nvPr/>
        </p:nvCxnSpPr>
        <p:spPr>
          <a:xfrm flipV="1">
            <a:off x="4289759" y="3811256"/>
            <a:ext cx="576064" cy="924191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3" idx="3"/>
          </p:cNvCxnSpPr>
          <p:nvPr/>
        </p:nvCxnSpPr>
        <p:spPr>
          <a:xfrm flipV="1">
            <a:off x="4289759" y="3818742"/>
            <a:ext cx="1008112" cy="916705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9209" y="1257339"/>
            <a:ext cx="368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Algorithm 1: Calculation </a:t>
            </a:r>
            <a:r>
              <a:rPr lang="en-US" sz="1600" smtClean="0"/>
              <a:t>of l-equivalent</a:t>
            </a:r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4610001" y="1259161"/>
            <a:ext cx="3972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Algorithm 2: </a:t>
            </a:r>
            <a:r>
              <a:rPr lang="en-US" sz="1600" dirty="0" err="1" smtClean="0"/>
              <a:t>QoE</a:t>
            </a:r>
            <a:r>
              <a:rPr lang="en-US" sz="1600" dirty="0" smtClean="0"/>
              <a:t> Calculation of scenarios</a:t>
            </a:r>
            <a:endParaRPr lang="en-US" sz="1600" dirty="0"/>
          </a:p>
        </p:txBody>
      </p:sp>
      <p:sp>
        <p:nvSpPr>
          <p:cNvPr id="20" name="Right Arrow 19"/>
          <p:cNvSpPr/>
          <p:nvPr/>
        </p:nvSpPr>
        <p:spPr>
          <a:xfrm>
            <a:off x="4347824" y="2448080"/>
            <a:ext cx="507585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23" y="2331049"/>
            <a:ext cx="1032468" cy="60856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188" y="2055779"/>
            <a:ext cx="1903389" cy="1126202"/>
          </a:xfrm>
          <a:prstGeom prst="rect">
            <a:avLst/>
          </a:prstGeom>
        </p:spPr>
      </p:pic>
      <p:cxnSp>
        <p:nvCxnSpPr>
          <p:cNvPr id="23" name="Straight Arrow Connector 22"/>
          <p:cNvCxnSpPr>
            <a:stCxn id="25" idx="3"/>
          </p:cNvCxnSpPr>
          <p:nvPr/>
        </p:nvCxnSpPr>
        <p:spPr>
          <a:xfrm flipV="1">
            <a:off x="1815791" y="2199795"/>
            <a:ext cx="553578" cy="4355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5" idx="3"/>
          </p:cNvCxnSpPr>
          <p:nvPr/>
        </p:nvCxnSpPr>
        <p:spPr>
          <a:xfrm>
            <a:off x="1815791" y="2635333"/>
            <a:ext cx="48157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5" idx="3"/>
          </p:cNvCxnSpPr>
          <p:nvPr/>
        </p:nvCxnSpPr>
        <p:spPr>
          <a:xfrm>
            <a:off x="1815791" y="2635333"/>
            <a:ext cx="553578" cy="3834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233" y="2041346"/>
            <a:ext cx="1903389" cy="112620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329597" y="20523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C00"/>
                </a:solidFill>
              </a:rPr>
              <a:t>3</a:t>
            </a:r>
            <a:endParaRPr lang="en-US" sz="1400" b="1" dirty="0">
              <a:solidFill>
                <a:srgbClr val="FFCC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29597" y="24676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6700"/>
                </a:solidFill>
              </a:rPr>
              <a:t>4</a:t>
            </a:r>
            <a:endParaRPr lang="en-US" sz="1400" b="1" dirty="0">
              <a:solidFill>
                <a:srgbClr val="0067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71088" y="284842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rgbClr val="C00000"/>
                </a:solidFill>
              </a:rPr>
              <a:t>1.5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768622" y="2214497"/>
            <a:ext cx="150246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761857" y="2627106"/>
            <a:ext cx="150246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1857" y="3009050"/>
            <a:ext cx="1502466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977881" y="2076189"/>
            <a:ext cx="936104" cy="10636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QoE</a:t>
            </a:r>
            <a:r>
              <a:rPr lang="en-US" sz="1600" dirty="0" smtClean="0"/>
              <a:t> Model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767658" y="1760908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/>
              <a:t>Fixed length</a:t>
            </a:r>
            <a:endParaRPr lang="en-US" sz="1100"/>
          </a:p>
        </p:txBody>
      </p:sp>
      <p:sp>
        <p:nvSpPr>
          <p:cNvPr id="35" name="TextBox 34"/>
          <p:cNvSpPr txBox="1"/>
          <p:nvPr/>
        </p:nvSpPr>
        <p:spPr>
          <a:xfrm>
            <a:off x="8027431" y="1737412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err="1" smtClean="0"/>
              <a:t>QoE</a:t>
            </a:r>
            <a:r>
              <a:rPr lang="en-US" sz="1100" dirty="0" smtClean="0"/>
              <a:t> Value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6594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an OTT Service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Analysis and Influence of Business Parameters on OTT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17" y="3416381"/>
            <a:ext cx="1405474" cy="849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70" y="2002857"/>
            <a:ext cx="1662621" cy="68873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5400000">
            <a:off x="1197843" y="2934409"/>
            <a:ext cx="454073" cy="239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9552" y="5164661"/>
            <a:ext cx="1770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Quality Indicators</a:t>
            </a:r>
          </a:p>
        </p:txBody>
      </p:sp>
      <p:sp>
        <p:nvSpPr>
          <p:cNvPr id="10" name="Down Arrow 9"/>
          <p:cNvSpPr/>
          <p:nvPr/>
        </p:nvSpPr>
        <p:spPr>
          <a:xfrm rot="10800000">
            <a:off x="1295686" y="4401173"/>
            <a:ext cx="257768" cy="628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2685543" y="3323807"/>
            <a:ext cx="393661" cy="1034579"/>
          </a:xfrm>
          <a:prstGeom prst="downArrow">
            <a:avLst/>
          </a:prstGeom>
          <a:solidFill>
            <a:srgbClr val="FFC000"/>
          </a:solidFill>
          <a:ln>
            <a:solidFill>
              <a:srgbClr val="BD8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361923" y="2284279"/>
            <a:ext cx="1242301" cy="814618"/>
          </a:xfrm>
          <a:prstGeom prst="wedgeRoundRectCallout">
            <a:avLst>
              <a:gd name="adj1" fmla="val -35639"/>
              <a:gd name="adj2" fmla="val 109518"/>
              <a:gd name="adj3" fmla="val 16667"/>
            </a:avLst>
          </a:prstGeom>
          <a:solidFill>
            <a:srgbClr val="FFC000"/>
          </a:solidFill>
          <a:ln>
            <a:solidFill>
              <a:srgbClr val="BD8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Algorithm for Computing the Number of Configurations</a:t>
            </a:r>
            <a:endParaRPr lang="en-US" sz="1100" dirty="0"/>
          </a:p>
        </p:txBody>
      </p:sp>
      <p:graphicFrame>
        <p:nvGraphicFramePr>
          <p:cNvPr id="1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14685"/>
              </p:ext>
            </p:extLst>
          </p:nvPr>
        </p:nvGraphicFramePr>
        <p:xfrm>
          <a:off x="3984047" y="2850497"/>
          <a:ext cx="2125467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23"/>
                <a:gridCol w="317749"/>
                <a:gridCol w="288019"/>
                <a:gridCol w="288019"/>
                <a:gridCol w="288019"/>
                <a:gridCol w="288019"/>
                <a:gridCol w="288019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Length</a:t>
                      </a:r>
                      <a:endParaRPr lang="en-US" sz="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00" dirty="0" err="1" smtClean="0"/>
                        <a:t>Avg</a:t>
                      </a:r>
                      <a:endParaRPr lang="en-US" sz="400" dirty="0" smtClean="0"/>
                    </a:p>
                    <a:p>
                      <a:pPr algn="ctr"/>
                      <a:r>
                        <a:rPr lang="en-US" sz="400" dirty="0" smtClean="0"/>
                        <a:t>conf.</a:t>
                      </a:r>
                      <a:endParaRPr lang="en-US" sz="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Average</a:t>
                      </a:r>
                      <a:r>
                        <a:rPr lang="en-US" sz="400" baseline="0" dirty="0" smtClean="0"/>
                        <a:t> </a:t>
                      </a:r>
                      <a:r>
                        <a:rPr lang="en-US" sz="400" baseline="0" dirty="0" err="1" smtClean="0"/>
                        <a:t>QoE</a:t>
                      </a:r>
                      <a:r>
                        <a:rPr lang="en-US" sz="400" baseline="0" dirty="0" smtClean="0"/>
                        <a:t> Distribution</a:t>
                      </a:r>
                      <a:endParaRPr lang="en-US" sz="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]0,1[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[1,2[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[2,3[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[3,4[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[4,5]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2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3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2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3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4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3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4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12.3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0.3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18.3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0.9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0.4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10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0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28.1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1.7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2.4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8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14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2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36.9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2.7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6.2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4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8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42.9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3.9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8.1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9.9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48.1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5.4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10.9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10.8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10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52.5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5.8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12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13.7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11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53.7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12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14.7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12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54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12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15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" dirty="0" smtClean="0"/>
                        <a:t>6</a:t>
                      </a:r>
                      <a:endParaRPr lang="en-US" sz="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>
          <a:xfrm>
            <a:off x="6314304" y="3644267"/>
            <a:ext cx="833668" cy="316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762" y="3287876"/>
            <a:ext cx="1447237" cy="10291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28262" y="4933698"/>
            <a:ext cx="1637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Possible Scenarios for a </a:t>
            </a:r>
            <a:r>
              <a:rPr lang="en-US" sz="1600" dirty="0" smtClean="0"/>
              <a:t>each possible length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201273" y="2210658"/>
            <a:ext cx="1750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QoE</a:t>
            </a:r>
            <a:r>
              <a:rPr lang="en-US" sz="1600" dirty="0" smtClean="0"/>
              <a:t> characterization </a:t>
            </a:r>
            <a:r>
              <a:rPr lang="en-US" sz="1600" dirty="0" smtClean="0"/>
              <a:t>of the set of scenarios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061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of the framework</a:t>
            </a:r>
          </a:p>
          <a:p>
            <a:pPr lvl="1"/>
            <a:r>
              <a:rPr lang="en-US" dirty="0" smtClean="0"/>
              <a:t>We are conducting experiments to validate the quality model.</a:t>
            </a:r>
          </a:p>
          <a:p>
            <a:pPr lvl="1"/>
            <a:r>
              <a:rPr lang="en-US" dirty="0" smtClean="0"/>
              <a:t>In addition, these experiments aim to validate the introduction of business-related parameters.</a:t>
            </a:r>
          </a:p>
          <a:p>
            <a:r>
              <a:rPr lang="en-US" dirty="0" smtClean="0"/>
              <a:t>Implementation of a monitoring tool</a:t>
            </a:r>
          </a:p>
          <a:p>
            <a:pPr lvl="1"/>
            <a:r>
              <a:rPr lang="en-US" dirty="0" smtClean="0"/>
              <a:t>This </a:t>
            </a:r>
            <a:r>
              <a:rPr lang="en-US" dirty="0" err="1" smtClean="0"/>
              <a:t>QoE</a:t>
            </a:r>
            <a:r>
              <a:rPr lang="en-US" dirty="0" smtClean="0"/>
              <a:t> approach aims to be implemented as an extension of the </a:t>
            </a:r>
            <a:r>
              <a:rPr lang="en-US" dirty="0" err="1" smtClean="0"/>
              <a:t>Montimage</a:t>
            </a:r>
            <a:r>
              <a:rPr lang="en-US" dirty="0" smtClean="0"/>
              <a:t> Monitoring Tool (MMT)</a:t>
            </a:r>
          </a:p>
          <a:p>
            <a:pPr lvl="1"/>
            <a:r>
              <a:rPr lang="en-US" dirty="0" smtClean="0"/>
              <a:t>This extension will allow to include the impact of business decisions when monitoring </a:t>
            </a:r>
            <a:r>
              <a:rPr lang="en-US" dirty="0" err="1" smtClean="0"/>
              <a:t>QoE</a:t>
            </a:r>
            <a:r>
              <a:rPr lang="en-US" dirty="0" smtClean="0"/>
              <a:t> on OTT services.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Analysis and Influence of Business Parameters on OTT Services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128275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Télécom Bretagne">
  <a:themeElements>
    <a:clrScheme name="Télécom SudParis">
      <a:dk1>
        <a:sysClr val="windowText" lastClr="000000"/>
      </a:dk1>
      <a:lt1>
        <a:sysClr val="window" lastClr="FFFFFF"/>
      </a:lt1>
      <a:dk2>
        <a:srgbClr val="003882"/>
      </a:dk2>
      <a:lt2>
        <a:srgbClr val="B8B8B8"/>
      </a:lt2>
      <a:accent1>
        <a:srgbClr val="001489"/>
      </a:accent1>
      <a:accent2>
        <a:srgbClr val="000000"/>
      </a:accent2>
      <a:accent3>
        <a:srgbClr val="6D5047"/>
      </a:accent3>
      <a:accent4>
        <a:srgbClr val="003882"/>
      </a:accent4>
      <a:accent5>
        <a:srgbClr val="003882"/>
      </a:accent5>
      <a:accent6>
        <a:srgbClr val="003882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316</Words>
  <Application>Microsoft Macintosh PowerPoint</Application>
  <PresentationFormat>On-screen Show (4:3)</PresentationFormat>
  <Paragraphs>138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Courier New</vt:lpstr>
      <vt:lpstr>Wingdings</vt:lpstr>
      <vt:lpstr>Arial</vt:lpstr>
      <vt:lpstr>Modèle Télécom Bretagne</vt:lpstr>
      <vt:lpstr>Analysis and Influence of Business Parameters on OTT Services</vt:lpstr>
      <vt:lpstr>Business-aware QoE Evaluation Framework</vt:lpstr>
      <vt:lpstr>Implementation</vt:lpstr>
      <vt:lpstr>Analysis of an OTT Service</vt:lpstr>
      <vt:lpstr>Future Work</vt:lpstr>
    </vt:vector>
  </TitlesOfParts>
  <Company>Institut Mines-Télécom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Charpenel;Implica</dc:creator>
  <cp:lastModifiedBy>Diego Rivera</cp:lastModifiedBy>
  <cp:revision>57</cp:revision>
  <dcterms:created xsi:type="dcterms:W3CDTF">2013-01-04T16:51:24Z</dcterms:created>
  <dcterms:modified xsi:type="dcterms:W3CDTF">2016-07-06T12:16:11Z</dcterms:modified>
</cp:coreProperties>
</file>