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62" r:id="rId4"/>
    <p:sldId id="261" r:id="rId5"/>
    <p:sldId id="260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2509" autoAdjust="0"/>
  </p:normalViewPr>
  <p:slideViewPr>
    <p:cSldViewPr snapToGrid="0">
      <p:cViewPr varScale="1">
        <p:scale>
          <a:sx n="52" d="100"/>
          <a:sy n="52" d="100"/>
        </p:scale>
        <p:origin x="1842" y="-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AF2D8-2251-4FC9-ACF1-1C5E187DF81F}" type="datetimeFigureOut">
              <a:rPr lang="en-US" smtClean="0"/>
              <a:t>06-Jul-16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1EC60-A6C8-4EF1-A9FC-272732757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80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2CD1E-4BC7-4BB4-8320-414650BB02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7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Internet</a:t>
            </a:r>
            <a:r>
              <a:rPr lang="en-US" baseline="0" dirty="0"/>
              <a:t> of things:  Has getting more an more relevance in the last years. </a:t>
            </a:r>
          </a:p>
          <a:p>
            <a:r>
              <a:rPr lang="en-US" baseline="0" dirty="0"/>
              <a:t>  Since 6 years ago, there are more objects  online than people and the numbers are getting bigger. </a:t>
            </a:r>
          </a:p>
          <a:p>
            <a:r>
              <a:rPr lang="en-US" baseline="0" dirty="0"/>
              <a:t>  There are a great diversity of devices and platforms that referred themselves as </a:t>
            </a:r>
            <a:r>
              <a:rPr lang="en-US" baseline="0" dirty="0" err="1"/>
              <a:t>IoT</a:t>
            </a:r>
            <a:r>
              <a:rPr lang="en-US" baseline="0" dirty="0"/>
              <a:t>, each one with their own challenges.</a:t>
            </a:r>
          </a:p>
          <a:p>
            <a:endParaRPr lang="en-US" baseline="0" dirty="0"/>
          </a:p>
          <a:p>
            <a:r>
              <a:rPr lang="en-US" baseline="0" dirty="0"/>
              <a:t>My emphasis are on the WSN </a:t>
            </a:r>
          </a:p>
          <a:p>
            <a:r>
              <a:rPr lang="en-US" baseline="0" dirty="0"/>
              <a:t>  Networks composed by sensors, in sometime in numbers of thousand. </a:t>
            </a:r>
          </a:p>
          <a:p>
            <a:r>
              <a:rPr lang="en-US" baseline="0" dirty="0"/>
              <a:t>  The sensors can defined as constrained devices, small power supply, small amount of memory, small processors. </a:t>
            </a:r>
          </a:p>
          <a:p>
            <a:r>
              <a:rPr lang="en-US" baseline="0" dirty="0"/>
              <a:t>  Yet, we expected them to collect different type of data, some of them trivial other can be delicate. </a:t>
            </a:r>
          </a:p>
          <a:p>
            <a:endParaRPr lang="en-US" baseline="0" dirty="0"/>
          </a:p>
          <a:p>
            <a:r>
              <a:rPr lang="en-US" baseline="0" dirty="0"/>
              <a:t>Due this, we need to try to achieve the Secure M2M, a hot topic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1EC60-A6C8-4EF1-A9FC-2727327571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00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analysis for this environment can be obtained by selecting specific threats and countermeasures defined by the ETSI and they are resumed in this table.</a:t>
            </a:r>
          </a:p>
          <a:p>
            <a:endParaRPr lang="en-US"/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following topics are being identified in the table: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likelihood to exploit a specific threat, measured as low, moderate, substantial or severe.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level of impact, this means how the threat is exploited and a risk value based on the factor of likelihood.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Seriousness, this means how the threat is exploited, with minor, major and critical ranges.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from this table, we want to focus on the Countermeasures as shown in the next slides…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1B000-CF86-406B-923C-8D16B90579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0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">
    <p:bg>
      <p:bgPr>
        <a:solidFill>
          <a:srgbClr val="0038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0038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" y="108903"/>
            <a:ext cx="2591929" cy="1186497"/>
          </a:xfrm>
          <a:prstGeom prst="rect">
            <a:avLst/>
          </a:prstGeom>
          <a:solidFill>
            <a:srgbClr val="0038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60800" y="2035176"/>
            <a:ext cx="7416800" cy="1470025"/>
          </a:xfrm>
        </p:spPr>
        <p:txBody>
          <a:bodyPr anchor="t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60800" y="3657600"/>
            <a:ext cx="65024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pic>
        <p:nvPicPr>
          <p:cNvPr id="7" name="Image 6" descr="INSTITUT-MINES-TELECOM_Logo_Buro_peti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3564" y="5547092"/>
            <a:ext cx="1125761" cy="762000"/>
          </a:xfrm>
          <a:prstGeom prst="rect">
            <a:avLst/>
          </a:prstGeom>
        </p:spPr>
      </p:pic>
      <p:pic>
        <p:nvPicPr>
          <p:cNvPr id="8" name="Image 7" descr="bretagne_cont_p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7599" y="784738"/>
            <a:ext cx="2204884" cy="1653663"/>
          </a:xfrm>
          <a:prstGeom prst="rect">
            <a:avLst/>
          </a:prstGeom>
        </p:spPr>
      </p:pic>
      <p:pic>
        <p:nvPicPr>
          <p:cNvPr id="9" name="Image 8" descr="Bretagne_frise_PP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4500" y="5547092"/>
            <a:ext cx="3854200" cy="771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94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578E-2804-4CC2-AF06-237672C5BB91}" type="datetimeFigureOut">
              <a:rPr lang="en-US" smtClean="0"/>
              <a:t>06-Jul-16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689600" y="6433038"/>
            <a:ext cx="4165600" cy="2571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5A12-24E9-4A93-A894-8B917AF2E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578E-2804-4CC2-AF06-237672C5BB91}" type="datetimeFigureOut">
              <a:rPr lang="en-US" smtClean="0"/>
              <a:t>06-Jul-16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689600" y="6433038"/>
            <a:ext cx="4165600" cy="2571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5A12-24E9-4A93-A894-8B917AF2E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5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eri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578E-2804-4CC2-AF06-237672C5BB91}" type="datetimeFigureOut">
              <a:rPr lang="en-US" smtClean="0"/>
              <a:t>06-Jul-16</a:t>
            </a:fld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915A12-24E9-4A93-A894-8B917AF2E6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2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26933" y="3429001"/>
            <a:ext cx="7450667" cy="1362075"/>
          </a:xfrm>
        </p:spPr>
        <p:txBody>
          <a:bodyPr anchor="t">
            <a:normAutofit/>
          </a:bodyPr>
          <a:lstStyle>
            <a:lvl1pPr algn="l">
              <a:defRPr sz="2400" b="1" cap="none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2819400"/>
          </a:xfrm>
          <a:prstGeom prst="rect">
            <a:avLst/>
          </a:prstGeom>
          <a:solidFill>
            <a:srgbClr val="0038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Image 9" descr="Bretagne_frise_PP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" y="688046"/>
            <a:ext cx="3752772" cy="750895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60800" y="228600"/>
            <a:ext cx="7416800" cy="1300956"/>
          </a:xfrm>
        </p:spPr>
        <p:txBody>
          <a:bodyPr anchor="b">
            <a:normAutofit/>
          </a:bodyPr>
          <a:lstStyle>
            <a:lvl1pPr marL="0" indent="0">
              <a:buNone/>
              <a:defRPr sz="3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578E-2804-4CC2-AF06-237672C5BB91}" type="datetimeFigureOut">
              <a:rPr lang="en-US" smtClean="0"/>
              <a:t>06-Jul-16</a:t>
            </a:fld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915A12-24E9-4A93-A894-8B917AF2E62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5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terie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578E-2804-4CC2-AF06-237672C5BB91}" type="datetimeFigureOut">
              <a:rPr lang="en-US" smtClean="0"/>
              <a:t>06-Jul-16</a:t>
            </a:fld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915A12-24E9-4A93-A894-8B917AF2E6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578E-2804-4CC2-AF06-237672C5BB91}" type="datetimeFigureOut">
              <a:rPr lang="en-US" smtClean="0"/>
              <a:t>06-Jul-16</a:t>
            </a:fld>
            <a:endParaRPr lang="en-US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915A12-24E9-4A93-A894-8B917AF2E62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7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578E-2804-4CC2-AF06-237672C5BB91}" type="datetimeFigureOut">
              <a:rPr lang="en-US" smtClean="0"/>
              <a:t>06-Jul-16</a:t>
            </a:fld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915A12-24E9-4A93-A894-8B917AF2E6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3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578E-2804-4CC2-AF06-237672C5BB91}" type="datetimeFigureOut">
              <a:rPr lang="en-US" smtClean="0"/>
              <a:t>06-Jul-16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89600" y="6433038"/>
            <a:ext cx="4165600" cy="2571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5A12-24E9-4A93-A894-8B917AF2E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3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578E-2804-4CC2-AF06-237672C5BB91}" type="datetimeFigureOut">
              <a:rPr lang="en-US" smtClean="0"/>
              <a:t>06-Jul-16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689600" y="6433038"/>
            <a:ext cx="4165600" cy="2571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5A12-24E9-4A93-A894-8B917AF2E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578E-2804-4CC2-AF06-237672C5BB91}" type="datetimeFigureOut">
              <a:rPr lang="en-US" smtClean="0"/>
              <a:t>06-Jul-16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689600" y="6433038"/>
            <a:ext cx="4165600" cy="2571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5A12-24E9-4A93-A894-8B917AF2E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5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543551" y="6400801"/>
            <a:ext cx="5327648" cy="332805"/>
          </a:xfrm>
          <a:prstGeom prst="rect">
            <a:avLst/>
          </a:prstGeom>
          <a:solidFill>
            <a:srgbClr val="003882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6400801"/>
            <a:ext cx="1877397" cy="332805"/>
          </a:xfrm>
          <a:prstGeom prst="rect">
            <a:avLst/>
          </a:prstGeom>
          <a:solidFill>
            <a:srgbClr val="0038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Image 10" descr="bretagne_cont_pant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003117" y="6084001"/>
            <a:ext cx="884084" cy="663063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448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23017" y="1447800"/>
            <a:ext cx="9459383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438640"/>
            <a:ext cx="1219200" cy="257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rgbClr val="000000"/>
                </a:solidFill>
              </a:defRPr>
            </a:lvl1pPr>
          </a:lstStyle>
          <a:p>
            <a:fld id="{62CD578E-2804-4CC2-AF06-237672C5BB91}" type="datetimeFigureOut">
              <a:rPr lang="en-US" smtClean="0"/>
              <a:t>06-Jul-16</a:t>
            </a:fld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1600" y="6423204"/>
            <a:ext cx="508000" cy="287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000000"/>
                </a:solidFill>
              </a:defRPr>
            </a:lvl1pPr>
          </a:lstStyle>
          <a:p>
            <a:fld id="{91915A12-24E9-4A93-A894-8B917AF2E6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6" descr="Bretagne_frise_100_PPT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653" y="635095"/>
            <a:ext cx="1927095" cy="38559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32000" y="6400801"/>
            <a:ext cx="3352800" cy="332805"/>
          </a:xfrm>
          <a:prstGeom prst="rect">
            <a:avLst/>
          </a:prstGeom>
          <a:solidFill>
            <a:srgbClr val="003882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ZoneTexte 13"/>
          <p:cNvSpPr txBox="1"/>
          <p:nvPr/>
        </p:nvSpPr>
        <p:spPr>
          <a:xfrm>
            <a:off x="2032000" y="6451785"/>
            <a:ext cx="3352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900" b="0" cap="none" dirty="0">
                <a:solidFill>
                  <a:schemeClr val="tx1"/>
                </a:solidFill>
              </a:rPr>
              <a:t>Institut </a:t>
            </a:r>
            <a:r>
              <a:rPr lang="fr-FR" sz="900" b="0" cap="none" dirty="0" err="1">
                <a:ln>
                  <a:noFill/>
                </a:ln>
                <a:solidFill>
                  <a:schemeClr val="tx1"/>
                </a:solidFill>
              </a:rPr>
              <a:t>Mines</a:t>
            </a:r>
            <a:r>
              <a:rPr lang="fr-FR" sz="900" b="0" cap="none" dirty="0" err="1">
                <a:solidFill>
                  <a:schemeClr val="tx1"/>
                </a:solidFill>
              </a:rPr>
              <a:t>-Télécom</a:t>
            </a:r>
            <a:endParaRPr lang="fr-FR" sz="900" b="0" cap="none" dirty="0">
              <a:solidFill>
                <a:schemeClr val="tx1"/>
              </a:solidFill>
            </a:endParaRPr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3"/>
          </p:nvPr>
        </p:nvSpPr>
        <p:spPr>
          <a:xfrm>
            <a:off x="5544000" y="6438640"/>
            <a:ext cx="5328000" cy="257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6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3882"/>
        </a:buClr>
        <a:buFont typeface="Arial Bold"/>
        <a:buChar char="■"/>
        <a:defRPr sz="22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388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3882"/>
        </a:buClr>
        <a:buFont typeface="Lucida Grande"/>
        <a:buChar char="−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6512" y="1632910"/>
            <a:ext cx="7416800" cy="1470025"/>
          </a:xfrm>
        </p:spPr>
        <p:txBody>
          <a:bodyPr>
            <a:normAutofit/>
          </a:bodyPr>
          <a:lstStyle/>
          <a:p>
            <a:r>
              <a:rPr lang="en-US" dirty="0"/>
              <a:t>   Secure M2M communication in Wireless Sensor Network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3832" y="3260652"/>
            <a:ext cx="7938168" cy="1173125"/>
          </a:xfrm>
        </p:spPr>
        <p:txBody>
          <a:bodyPr>
            <a:normAutofit/>
          </a:bodyPr>
          <a:lstStyle/>
          <a:p>
            <a:r>
              <a:rPr lang="en-US" dirty="0"/>
              <a:t>Raul A. Fuentes </a:t>
            </a:r>
            <a:r>
              <a:rPr lang="en-US" dirty="0" err="1"/>
              <a:t>Samaniego</a:t>
            </a:r>
            <a:r>
              <a:rPr lang="en-US" dirty="0"/>
              <a:t> </a:t>
            </a:r>
            <a:r>
              <a:rPr lang="en-US" baseline="30000" dirty="0"/>
              <a:t>1</a:t>
            </a:r>
            <a:r>
              <a:rPr lang="en-US" dirty="0"/>
              <a:t> </a:t>
            </a:r>
          </a:p>
          <a:p>
            <a:r>
              <a:rPr lang="en-US" dirty="0"/>
              <a:t>Prof. Ana R. </a:t>
            </a:r>
            <a:r>
              <a:rPr lang="en-US" dirty="0" err="1"/>
              <a:t>Cavalli</a:t>
            </a:r>
            <a:r>
              <a:rPr lang="en-US" dirty="0"/>
              <a:t> 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84370" y="5257801"/>
            <a:ext cx="5310374" cy="988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3882"/>
              </a:buClr>
              <a:buFont typeface="Arial Bold"/>
              <a:buNone/>
              <a:defRPr sz="22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003882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003882"/>
              </a:buClr>
              <a:buFont typeface="Lucida Grande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1 -</a:t>
            </a:r>
            <a:r>
              <a:rPr lang="en-US" b="0" dirty="0"/>
              <a:t> Telecom </a:t>
            </a:r>
            <a:r>
              <a:rPr lang="en-US" b="0" dirty="0" err="1"/>
              <a:t>SudParis</a:t>
            </a:r>
            <a:r>
              <a:rPr lang="en-US" b="0" dirty="0"/>
              <a:t>,  France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78891" y="4591494"/>
            <a:ext cx="5310374" cy="988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3882"/>
              </a:buClr>
              <a:buFont typeface="Arial Bold"/>
              <a:buNone/>
              <a:defRPr sz="22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003882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003882"/>
              </a:buClr>
              <a:buFont typeface="Lucida Grande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191467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  Secure M2M communication in Wireless Sensor Network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9186" y="6385432"/>
            <a:ext cx="507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Presented </a:t>
            </a:r>
            <a:r>
              <a:rPr lang="en-US" dirty="0" err="1"/>
              <a:t>by:Raul</a:t>
            </a:r>
            <a:r>
              <a:rPr lang="en-US" dirty="0"/>
              <a:t> Armando Fuentes </a:t>
            </a:r>
            <a:r>
              <a:rPr lang="en-US" dirty="0" err="1"/>
              <a:t>Samaniego</a:t>
            </a:r>
            <a:endParaRPr lang="en-US" dirty="0"/>
          </a:p>
        </p:txBody>
      </p:sp>
      <p:pic>
        <p:nvPicPr>
          <p:cNvPr id="11" name="Picture 2" descr="file:///C:/Users/IngRaul/Documents/Tex/TinyDTLS/Figures/Fig-WSN-TinyDTL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9" t="346" r="32635" b="-346"/>
          <a:stretch/>
        </p:blipFill>
        <p:spPr bwMode="auto">
          <a:xfrm>
            <a:off x="6894786" y="1503198"/>
            <a:ext cx="1069525" cy="237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http://openclipart.org/image/300px/svg_to_png/170501/tablet_p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2418" y="1953951"/>
            <a:ext cx="348964" cy="43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http://openclipart.org/image/300px/svg_to_png/174173/simpleP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9947" y="2317296"/>
            <a:ext cx="401639" cy="43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http://openclipart.org/image/300px/svg_to_png/182051/Moonta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0347" y="1975022"/>
            <a:ext cx="493818" cy="29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http://openclipart.org/image/300px/svg_to_png/175351/console-controller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43694" flipV="1">
            <a:off x="1396263" y="2535832"/>
            <a:ext cx="314906" cy="27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http://openclipart.org/image/300px/svg_to_png/35389/applications-interne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14" y="1868179"/>
            <a:ext cx="1044978" cy="92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1" descr="http://openclipart.org/image/300px/svg_to_png/182928/TV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38" y="1933654"/>
            <a:ext cx="550263" cy="37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2" descr="http://openclipart.org/image/300px/svg_to_png/22706/pitr_First_aid_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28" y="2456619"/>
            <a:ext cx="331842" cy="29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3" descr="http://openclipart.org/image/300px/svg_to_png/167226/train_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03" y="2412145"/>
            <a:ext cx="696876" cy="38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827845" y="2806765"/>
            <a:ext cx="979733" cy="36368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2011</a:t>
            </a:r>
            <a:endParaRPr lang="en-US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3193" y="3054885"/>
            <a:ext cx="859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Humans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34235" y="3032792"/>
            <a:ext cx="1398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Objects/Things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70507" y="3094681"/>
            <a:ext cx="525871" cy="26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&lt;&lt;</a:t>
            </a:r>
            <a:r>
              <a:rPr lang="es-MX" sz="1500" b="1" dirty="0"/>
              <a:t> </a:t>
            </a:r>
            <a:endParaRPr lang="en-US" sz="1350" b="1" dirty="0"/>
          </a:p>
        </p:txBody>
      </p:sp>
      <p:pic>
        <p:nvPicPr>
          <p:cNvPr id="33" name="Picture 10" descr="http://openclipart.org/image/300px/svg_to_png/1660/thegemini_wireless_senso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824" y="1916996"/>
            <a:ext cx="352824" cy="4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2859314" y="1818642"/>
            <a:ext cx="3625008" cy="1742303"/>
            <a:chOff x="-4984617" y="1071232"/>
            <a:chExt cx="4087301" cy="2086858"/>
          </a:xfrm>
        </p:grpSpPr>
        <p:sp>
          <p:nvSpPr>
            <p:cNvPr id="35" name="Oval 34"/>
            <p:cNvSpPr/>
            <p:nvPr/>
          </p:nvSpPr>
          <p:spPr>
            <a:xfrm>
              <a:off x="-4984617" y="1185112"/>
              <a:ext cx="472816" cy="530777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6" name="Rectangle 2"/>
            <p:cNvSpPr>
              <a:spLocks noChangeArrowheads="1"/>
            </p:cNvSpPr>
            <p:nvPr/>
          </p:nvSpPr>
          <p:spPr bwMode="auto">
            <a:xfrm>
              <a:off x="-3023757" y="1150041"/>
              <a:ext cx="2126441" cy="1366917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pic>
          <p:nvPicPr>
            <p:cNvPr id="37" name="Picture 3" descr="thegemini_wireless_sensor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54699" y="1124810"/>
              <a:ext cx="476245" cy="674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" descr="thegemini_wireless_sensor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69074" y="1071232"/>
              <a:ext cx="476245" cy="674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6" descr="thegemini_wireless_sensor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65691" y="1745911"/>
              <a:ext cx="476245" cy="67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7" descr="thegemini_wireless_sensor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04818" y="1520187"/>
              <a:ext cx="476245" cy="67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" name="Curved Connector 40"/>
            <p:cNvCxnSpPr>
              <a:stCxn id="40" idx="1"/>
              <a:endCxn id="35" idx="0"/>
            </p:cNvCxnSpPr>
            <p:nvPr/>
          </p:nvCxnSpPr>
          <p:spPr>
            <a:xfrm rot="10800000">
              <a:off x="-4748208" y="1185113"/>
              <a:ext cx="1743391" cy="671775"/>
            </a:xfrm>
            <a:prstGeom prst="curvedConnector4">
              <a:avLst>
                <a:gd name="adj1" fmla="val 43220"/>
                <a:gd name="adj2" fmla="val 134029"/>
              </a:avLst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3" descr="thegemini_wireless_sensor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5186" y="1436057"/>
              <a:ext cx="476245" cy="674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3" descr="thegemini_wireless_sensor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9060" y="1810752"/>
              <a:ext cx="476245" cy="674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-2982765" y="2531399"/>
              <a:ext cx="2012263" cy="626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Wireless Sensor Network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-5611071" y="11827323"/>
            <a:ext cx="6272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A world-wide network of interconnected objects uniquely addressable, based on standard communication protocols</a:t>
            </a:r>
            <a:endParaRPr lang="en-US" i="1" baseline="30000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2997" y="1614440"/>
            <a:ext cx="1052544" cy="863415"/>
          </a:xfrm>
          <a:prstGeom prst="rect">
            <a:avLst/>
          </a:prstGeom>
        </p:spPr>
      </p:pic>
      <p:sp>
        <p:nvSpPr>
          <p:cNvPr id="54" name="Right Brace 53"/>
          <p:cNvSpPr/>
          <p:nvPr/>
        </p:nvSpPr>
        <p:spPr>
          <a:xfrm>
            <a:off x="8014756" y="2506979"/>
            <a:ext cx="203047" cy="104393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 descr="3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75634" y="2666311"/>
            <a:ext cx="3502188" cy="1236956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418100" y="4019716"/>
            <a:ext cx="55399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steps: Defining my testbed with open standards (FIT-LAB with </a:t>
            </a:r>
            <a:r>
              <a:rPr lang="en-US" dirty="0" err="1"/>
              <a:t>Contiki</a:t>
            </a:r>
            <a:r>
              <a:rPr lang="en-US" dirty="0"/>
              <a:t> or RIOT).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Challenge 1:  Be able to monitor native traffic in WSN (IEEE 802.15.4/6LoWPAN).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Challenge 2: Be able to identify implantations that mitigates well known threats to M2M Security.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05916" y="5411650"/>
            <a:ext cx="554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My objective: Monitoring   TO VERIFY an adequate implementation of secure M2M.</a:t>
            </a:r>
          </a:p>
        </p:txBody>
      </p:sp>
      <p:sp>
        <p:nvSpPr>
          <p:cNvPr id="2" name="Rectangle 1"/>
          <p:cNvSpPr/>
          <p:nvPr/>
        </p:nvSpPr>
        <p:spPr>
          <a:xfrm>
            <a:off x="634801" y="4172739"/>
            <a:ext cx="5581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 of art:  Focus on the detection of problems in their physical implementations (lowest layer) OR power performance, neglecting the security of the data being transmitted (“because is not new”).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1770" y="3408416"/>
            <a:ext cx="1957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Internet of Things</a:t>
            </a:r>
          </a:p>
        </p:txBody>
      </p:sp>
    </p:spTree>
    <p:extLst>
      <p:ext uri="{BB962C8B-B14F-4D97-AF65-F5344CB8AC3E}">
        <p14:creationId xmlns:p14="http://schemas.microsoft.com/office/powerpoint/2010/main" val="91862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thanks!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Questions ?</a:t>
            </a:r>
          </a:p>
        </p:txBody>
      </p:sp>
      <p:pic>
        <p:nvPicPr>
          <p:cNvPr id="1028" name="Picture 4" descr="See original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078" y="0"/>
            <a:ext cx="7323839" cy="491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75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(6) -Example of MMT-Security rules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49" b="5764"/>
          <a:stretch/>
        </p:blipFill>
        <p:spPr>
          <a:xfrm>
            <a:off x="0" y="1268167"/>
            <a:ext cx="4945224" cy="5009946"/>
          </a:xfrm>
          <a:prstGeom prst="rect">
            <a:avLst/>
          </a:prstGeom>
        </p:spPr>
      </p:pic>
      <p:pic>
        <p:nvPicPr>
          <p:cNvPr id="5" name="Picture 4" descr="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359" y="1604865"/>
            <a:ext cx="6734955" cy="1706410"/>
          </a:xfrm>
          <a:prstGeom prst="rect">
            <a:avLst/>
          </a:prstGeom>
        </p:spPr>
      </p:pic>
      <p:pic>
        <p:nvPicPr>
          <p:cNvPr id="6" name="Picture 5" descr="3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359" y="3773140"/>
            <a:ext cx="6427112" cy="188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26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ETSI: </a:t>
            </a:r>
            <a:r>
              <a:rPr lang="es-MX" dirty="0" err="1"/>
              <a:t>Well-known</a:t>
            </a:r>
            <a:r>
              <a:rPr lang="es-MX" dirty="0"/>
              <a:t> </a:t>
            </a:r>
            <a:r>
              <a:rPr lang="es-MX" dirty="0" err="1"/>
              <a:t>Threats</a:t>
            </a:r>
            <a:r>
              <a:rPr lang="es-MX" dirty="0"/>
              <a:t> </a:t>
            </a:r>
            <a:r>
              <a:rPr lang="es-MX" dirty="0" err="1"/>
              <a:t>related</a:t>
            </a:r>
            <a:r>
              <a:rPr lang="es-MX" dirty="0"/>
              <a:t> to </a:t>
            </a:r>
            <a:r>
              <a:rPr lang="es-MX" dirty="0" err="1"/>
              <a:t>secure</a:t>
            </a:r>
            <a:r>
              <a:rPr lang="es-MX" dirty="0"/>
              <a:t> M2M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01750" y="1628259"/>
          <a:ext cx="10419907" cy="2596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34572">
                  <a:extLst>
                    <a:ext uri="{9D8B030D-6E8A-4147-A177-3AD203B41FA5}">
                      <a16:colId xmlns:a16="http://schemas.microsoft.com/office/drawing/2014/main" val="2696984659"/>
                    </a:ext>
                  </a:extLst>
                </a:gridCol>
                <a:gridCol w="1117560">
                  <a:extLst>
                    <a:ext uri="{9D8B030D-6E8A-4147-A177-3AD203B41FA5}">
                      <a16:colId xmlns:a16="http://schemas.microsoft.com/office/drawing/2014/main" val="308875799"/>
                    </a:ext>
                  </a:extLst>
                </a:gridCol>
                <a:gridCol w="910013">
                  <a:extLst>
                    <a:ext uri="{9D8B030D-6E8A-4147-A177-3AD203B41FA5}">
                      <a16:colId xmlns:a16="http://schemas.microsoft.com/office/drawing/2014/main" val="2318071037"/>
                    </a:ext>
                  </a:extLst>
                </a:gridCol>
                <a:gridCol w="1037734">
                  <a:extLst>
                    <a:ext uri="{9D8B030D-6E8A-4147-A177-3AD203B41FA5}">
                      <a16:colId xmlns:a16="http://schemas.microsoft.com/office/drawing/2014/main" val="3880055075"/>
                    </a:ext>
                  </a:extLst>
                </a:gridCol>
                <a:gridCol w="1820028">
                  <a:extLst>
                    <a:ext uri="{9D8B030D-6E8A-4147-A177-3AD203B41FA5}">
                      <a16:colId xmlns:a16="http://schemas.microsoft.com/office/drawing/2014/main" val="4061306453"/>
                    </a:ext>
                  </a:extLst>
                </a:gridCol>
              </a:tblGrid>
              <a:tr h="519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ETSI Threat  Number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Likelihood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Impact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Risk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Countermeasures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6633123"/>
                  </a:ext>
                </a:extLst>
              </a:tr>
              <a:tr h="519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(ET8) Discover Keys by Eavesdropping on Communications Between Entities.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Substance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High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Critical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CM9, CM10, CM11, CM12, CM13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4982311"/>
                  </a:ext>
                </a:extLst>
              </a:tr>
              <a:tr h="519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(ET10) Provisioning of non-Legitimate Keys 8.10.1.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Severe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High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Critical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CM9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2252807"/>
                  </a:ext>
                </a:extLst>
              </a:tr>
              <a:tr h="519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(ET15) General Eavesdropping on M2M Service-Layer Messaging Between Entities.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Severe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High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Major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CM13, CM25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4787580"/>
                  </a:ext>
                </a:extLst>
              </a:tr>
              <a:tr h="519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(ET16) Alteration of M2M Service-Layer Messaging Between Entities.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Substance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High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Major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CM9, CM13, CM25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1710541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01599" y="6423204"/>
            <a:ext cx="855331" cy="287999"/>
          </a:xfrm>
        </p:spPr>
        <p:txBody>
          <a:bodyPr/>
          <a:lstStyle/>
          <a:p>
            <a:fld id="{98A99A78-2B61-4324-A348-212EC8F21DD8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1750" y="4506634"/>
            <a:ext cx="107495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“Likelihood” </a:t>
            </a:r>
            <a:r>
              <a:rPr lang="en-US" dirty="0"/>
              <a:t>identifies the possibility of a threat of being exploited</a:t>
            </a:r>
            <a:r>
              <a:rPr lang="en-US" b="1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“</a:t>
            </a:r>
            <a:r>
              <a:rPr lang="en-US" sz="2000" b="1" dirty="0"/>
              <a:t>Impact”</a:t>
            </a:r>
            <a:r>
              <a:rPr lang="en-US" sz="2000" dirty="0"/>
              <a:t> identifies </a:t>
            </a:r>
            <a:r>
              <a:rPr lang="en-US" dirty="0"/>
              <a:t>how the threat is exploited and a risk value based on the factor of likelihood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“Risk” </a:t>
            </a:r>
            <a:r>
              <a:rPr lang="en-US" dirty="0"/>
              <a:t>identifies</a:t>
            </a:r>
            <a:r>
              <a:rPr lang="en-US" sz="2000" b="1" dirty="0"/>
              <a:t> </a:t>
            </a:r>
            <a:r>
              <a:rPr lang="en-US" sz="2000" dirty="0"/>
              <a:t> the seriousness, of  the, with  minor, major and critical ranges.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956930" y="5804042"/>
            <a:ext cx="9594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 NOTE: The original  number of the threat (</a:t>
            </a:r>
            <a:r>
              <a:rPr lang="en-US" i="1"/>
              <a:t>ET#</a:t>
            </a:r>
            <a:r>
              <a:rPr lang="en-US"/>
              <a:t>) and the countermeasure  ID (</a:t>
            </a:r>
            <a:r>
              <a:rPr lang="en-US" i="1"/>
              <a:t>CM#</a:t>
            </a:r>
            <a:r>
              <a:rPr lang="en-US"/>
              <a:t>) are respected.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9186" y="6385432"/>
            <a:ext cx="507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Presented </a:t>
            </a:r>
            <a:r>
              <a:rPr lang="en-US" dirty="0" err="1"/>
              <a:t>by:Raul</a:t>
            </a:r>
            <a:r>
              <a:rPr lang="en-US" dirty="0"/>
              <a:t> Armando Fuentes </a:t>
            </a:r>
            <a:r>
              <a:rPr lang="en-US" dirty="0" err="1"/>
              <a:t>Samaniego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23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Monitoring tool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2" y="1395503"/>
            <a:ext cx="6616997" cy="481388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411779" y="1463261"/>
            <a:ext cx="4547192" cy="4678363"/>
          </a:xfrm>
        </p:spPr>
        <p:txBody>
          <a:bodyPr>
            <a:normAutofit lnSpcReduction="10000"/>
          </a:bodyPr>
          <a:lstStyle/>
          <a:p>
            <a:r>
              <a:rPr lang="en-US" sz="2400" b="0" dirty="0"/>
              <a:t>Developing a native monitoring tool for the IEEE 802.15.4/6LoWPAN network able to track the full communication between the sensors. </a:t>
            </a:r>
            <a:br>
              <a:rPr lang="en-US" sz="2400" b="0" dirty="0"/>
            </a:br>
            <a:endParaRPr lang="en-US" sz="2400" b="0" dirty="0"/>
          </a:p>
          <a:p>
            <a:r>
              <a:rPr lang="en-US" sz="2400" b="0" dirty="0"/>
              <a:t>Implementing the tool in our testbed.</a:t>
            </a:r>
            <a:br>
              <a:rPr lang="en-US" sz="2400" b="0" dirty="0"/>
            </a:br>
            <a:endParaRPr lang="en-US" sz="2400" b="0" dirty="0"/>
          </a:p>
          <a:p>
            <a:r>
              <a:rPr lang="en-US" sz="2400" b="0" dirty="0"/>
              <a:t>Performing experiments for the DTLS  in the 802.15.4/6LoWPAN.</a:t>
            </a:r>
          </a:p>
          <a:p>
            <a:pPr marL="0" indent="0">
              <a:buNone/>
            </a:pP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458" y="2019300"/>
            <a:ext cx="1662755" cy="13639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9186" y="6385432"/>
            <a:ext cx="507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Presented </a:t>
            </a:r>
            <a:r>
              <a:rPr lang="en-US" dirty="0" err="1"/>
              <a:t>by:Raul</a:t>
            </a:r>
            <a:r>
              <a:rPr lang="en-US" dirty="0"/>
              <a:t> Armando Fuentes </a:t>
            </a:r>
            <a:r>
              <a:rPr lang="en-US" dirty="0" err="1"/>
              <a:t>Samaniego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99772"/>
      </p:ext>
    </p:extLst>
  </p:cSld>
  <p:clrMapOvr>
    <a:masterClrMapping/>
  </p:clrMapOvr>
</p:sld>
</file>

<file path=ppt/theme/theme1.xml><?xml version="1.0" encoding="utf-8"?>
<a:theme xmlns:a="http://schemas.openxmlformats.org/drawingml/2006/main" name="Telecom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lecom" id="{18928BCF-97D0-4D23-87AE-DDE438B55873}" vid="{926EDCFE-4655-46C6-B718-3D5893172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Telecom</Template>
  <TotalTime>580</TotalTime>
  <Words>608</Words>
  <Application>Microsoft Office PowerPoint</Application>
  <PresentationFormat>Widescreen</PresentationFormat>
  <Paragraphs>80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Bold</vt:lpstr>
      <vt:lpstr>Calibri</vt:lpstr>
      <vt:lpstr>Lucida Grande</vt:lpstr>
      <vt:lpstr>Telecom</vt:lpstr>
      <vt:lpstr>   Secure M2M communication in Wireless Sensor Network </vt:lpstr>
      <vt:lpstr>   Secure M2M communication in Wireless Sensor Network </vt:lpstr>
      <vt:lpstr>Many thanks!</vt:lpstr>
      <vt:lpstr>DTLS (6) -Example of MMT-Security rules</vt:lpstr>
      <vt:lpstr>ETSI: Well-known Threats related to secure M2M</vt:lpstr>
      <vt:lpstr>The Monitoring tool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 Raul Fuentes</dc:creator>
  <cp:lastModifiedBy>Ing Raul Fuentes</cp:lastModifiedBy>
  <cp:revision>35</cp:revision>
  <dcterms:created xsi:type="dcterms:W3CDTF">2016-07-01T08:46:31Z</dcterms:created>
  <dcterms:modified xsi:type="dcterms:W3CDTF">2016-07-06T11:31:59Z</dcterms:modified>
</cp:coreProperties>
</file>